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207"/>
    <p:restoredTop sz="65876"/>
  </p:normalViewPr>
  <p:slideViewPr>
    <p:cSldViewPr snapToGrid="0">
      <p:cViewPr varScale="1">
        <p:scale>
          <a:sx n="100" d="100"/>
          <a:sy n="100" d="100"/>
        </p:scale>
        <p:origin x="3344" y="168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1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 xmlns:a14="http://schemas.microsoft.com/office/drawing/2010/main">
      <mc:Choice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 xmlns="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b="1" dirty="0"/>
              <a:t>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of energy, DNA and dilution interval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23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24" Type="http://schemas.openxmlformats.org/officeDocument/2006/relationships/image" Target="../media/image18.png"/><Relationship Id="rId15" Type="http://schemas.openxmlformats.org/officeDocument/2006/relationships/customXml" Target="../ink/ink10.xml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90F5F05-1665-FC17-7C7F-E1257934637B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707907" y="1329375"/>
            <a:chExt cx="5240858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61784CE-1833-38B5-4CD1-178335D8B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765" b="5839"/>
            <a:stretch/>
          </p:blipFill>
          <p:spPr>
            <a:xfrm>
              <a:off x="1030636" y="1991581"/>
              <a:ext cx="4918129" cy="3208100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3CF7749-088B-A48E-0B5D-CC0C74191853}"/>
                </a:ext>
              </a:extLst>
            </p:cNvPr>
            <p:cNvSpPr txBox="1"/>
            <p:nvPr/>
          </p:nvSpPr>
          <p:spPr>
            <a:xfrm>
              <a:off x="1030636" y="1541394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total GFP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8EE287B-5150-6A84-1FDC-4E56362BC81E}"/>
                </a:ext>
              </a:extLst>
            </p:cNvPr>
            <p:cNvSpPr txBox="1"/>
            <p:nvPr/>
          </p:nvSpPr>
          <p:spPr>
            <a:xfrm>
              <a:off x="1030636" y="5116551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49DB73-06FE-193D-FE91-B0AB1E55C058}"/>
                </a:ext>
              </a:extLst>
            </p:cNvPr>
            <p:cNvSpPr txBox="1"/>
            <p:nvPr/>
          </p:nvSpPr>
          <p:spPr>
            <a:xfrm rot="16200000">
              <a:off x="-1292797" y="3330079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Produced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7059478" y="1693188"/>
            <a:ext cx="4969790" cy="406589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Signal-to-noise 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38C79C4-617E-95BE-00BB-059DE4E5A05A}"/>
              </a:ext>
            </a:extLst>
          </p:cNvPr>
          <p:cNvGrpSpPr/>
          <p:nvPr/>
        </p:nvGrpSpPr>
        <p:grpSpPr>
          <a:xfrm>
            <a:off x="82993" y="1547290"/>
            <a:ext cx="5823501" cy="4755461"/>
            <a:chOff x="272499" y="1263767"/>
            <a:chExt cx="5823501" cy="4755461"/>
          </a:xfrm>
        </p:grpSpPr>
        <p:pic>
          <p:nvPicPr>
            <p:cNvPr id="5" name="Picture 4" descr="A graph with a line&#10;&#10;AI-generated content may be incorrect.">
              <a:extLst>
                <a:ext uri="{FF2B5EF4-FFF2-40B4-BE49-F238E27FC236}">
                  <a16:creationId xmlns:a16="http://schemas.microsoft.com/office/drawing/2014/main" id="{A76BB792-1DB0-BEE6-EBA5-527379F0A9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231" b="5916"/>
            <a:stretch/>
          </p:blipFill>
          <p:spPr>
            <a:xfrm>
              <a:off x="674764" y="1929538"/>
              <a:ext cx="5421236" cy="3550556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EF969D5-6068-6DD6-B580-047004495238}"/>
                </a:ext>
              </a:extLst>
            </p:cNvPr>
            <p:cNvSpPr txBox="1"/>
            <p:nvPr/>
          </p:nvSpPr>
          <p:spPr>
            <a:xfrm>
              <a:off x="1140609" y="1263767"/>
              <a:ext cx="464772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(τ) on the peak GFP concentration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C61835F-C1AA-A6A8-C00C-582F828B3E0B}"/>
                </a:ext>
              </a:extLst>
            </p:cNvPr>
            <p:cNvSpPr txBox="1"/>
            <p:nvPr/>
          </p:nvSpPr>
          <p:spPr>
            <a:xfrm rot="16200000">
              <a:off x="-1728205" y="361841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Peak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FA44FB-EE12-D704-7CBF-9A165896D775}"/>
                </a:ext>
              </a:extLst>
            </p:cNvPr>
            <p:cNvSpPr txBox="1"/>
            <p:nvPr/>
          </p:nvSpPr>
          <p:spPr>
            <a:xfrm>
              <a:off x="1311966" y="540122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(minutes)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2" y="1545948"/>
            <a:ext cx="5493895" cy="4264701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/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noProof="1" dirty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lim>
                          </m:limLow>
                          <m:r>
                            <a:rPr lang="en-GB" sz="2400" b="0" i="1" noProof="1" dirty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</m:fName>
                        <m:e>
                          <m:sSub>
                            <m:sSubPr>
                              <m:ctrlP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GB" sz="2400" b="0" i="1" noProof="1" dirty="0" smtClean="0">
                                  <a:latin typeface="Cambria Math" panose="02040503050406030204" pitchFamily="18" charset="0"/>
                                </a:rPr>
                                <m:t>𝑠𝑠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GB" sz="2400" i="1" baseline="30000" noProof="1">
                  <a:latin typeface="Cambria Math" panose="02040503050406030204" pitchFamily="18" charset="0"/>
                  <a:cs typeface="Calibri" panose="020F0502020204030204" pitchFamily="34" charset="0"/>
                </a:endParaRPr>
              </a:p>
              <a:p>
                <a:pPr algn="just"/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ctr"/>
                <a:r>
                  <a:rPr lang="en-GB" sz="16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s</a:t>
                </a:r>
                <a:r>
                  <a:rPr lang="en-GB" sz="1600" b="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ubject to</a:t>
                </a:r>
                <a:endParaRPr lang="en-GB" sz="2400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GB" b="0" i="1" noProof="1" dirty="0" smtClean="0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</m:ctrlPr>
                            </m:fPr>
                            <m:num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GB" b="0" i="1" noProof="1" dirty="0" smtClean="0">
                                      <a:latin typeface="Cambria Math" panose="02040503050406030204" pitchFamily="18" charset="0"/>
                                      <a:cs typeface="Calibri" panose="020F0502020204030204" pitchFamily="34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(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𝑡</m:t>
                              </m:r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GB" b="0" i="1" noProof="1" dirty="0" smtClean="0">
                                  <a:latin typeface="Cambria Math" panose="02040503050406030204" pitchFamily="18" charset="0"/>
                                  <a:cs typeface="Calibri" panose="020F0502020204030204" pitchFamily="34" charset="0"/>
                                </a:rPr>
                                <m:t>𝑑𝑡</m:t>
                              </m:r>
                            </m:den>
                          </m:f>
                        </m:e>
                      </m:d>
                      <m:r>
                        <a:rPr lang="en-GB" b="0" i="1" noProof="1" dirty="0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&lt;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,  </m:t>
                      </m:r>
                      <m:r>
                        <a:rPr lang="en-GB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𝜖</m:t>
                      </m:r>
                      <m:r>
                        <a:rPr lang="en-GB" b="0" i="1" noProof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=1%</m:t>
                      </m:r>
                    </m:oMath>
                  </m:oMathPara>
                </a14:m>
                <a:endParaRPr lang="en-GB" b="0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algn="just"/>
                <a:endParaRPr lang="en-GB" noProof="1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5C5608-163E-743A-4D92-4C73AD869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1810" y="2793226"/>
                <a:ext cx="3100334" cy="20490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A3E71A-BF98-2F00-B846-FCF994B660C8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5898869" y="1279189"/>
            <a:chExt cx="3911059" cy="4401518"/>
          </a:xfrm>
        </p:grpSpPr>
        <p:pic>
          <p:nvPicPr>
            <p:cNvPr id="7" name="Picture 6" descr="A graph with a line graph&#10;&#10;AI-generated content may be incorrect.">
              <a:extLst>
                <a:ext uri="{FF2B5EF4-FFF2-40B4-BE49-F238E27FC236}">
                  <a16:creationId xmlns:a16="http://schemas.microsoft.com/office/drawing/2014/main" id="{A1CAEC06-83A0-A2C7-3E1A-FDFC02AAC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735" r="24821" b="5761"/>
            <a:stretch/>
          </p:blipFill>
          <p:spPr>
            <a:xfrm>
              <a:off x="6303365" y="2156502"/>
              <a:ext cx="3299962" cy="2836638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337A552-A28E-D40F-8048-50C7D825FC8B}"/>
                </a:ext>
              </a:extLst>
            </p:cNvPr>
            <p:cNvSpPr txBox="1"/>
            <p:nvPr/>
          </p:nvSpPr>
          <p:spPr>
            <a:xfrm>
              <a:off x="6244124" y="1513436"/>
              <a:ext cx="3565804" cy="594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time taken to reach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438BB5-5032-331A-3A76-E7EF4B8F40F6}"/>
                </a:ext>
              </a:extLst>
            </p:cNvPr>
            <p:cNvSpPr txBox="1"/>
            <p:nvPr/>
          </p:nvSpPr>
          <p:spPr>
            <a:xfrm rot="16200000">
              <a:off x="3854377" y="3323681"/>
              <a:ext cx="4401518" cy="31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389E7-ED69-A227-4C27-0CE4CFB7C5C3}"/>
                </a:ext>
              </a:extLst>
            </p:cNvPr>
            <p:cNvSpPr txBox="1"/>
            <p:nvPr/>
          </p:nvSpPr>
          <p:spPr>
            <a:xfrm>
              <a:off x="6379220" y="5061256"/>
              <a:ext cx="3430708" cy="336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BBDF43-FDF3-0175-61E4-5F03585B2F54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-22651" y="1058995"/>
            <a:chExt cx="5974230" cy="5266856"/>
          </a:xfrm>
        </p:grpSpPr>
        <p:pic>
          <p:nvPicPr>
            <p:cNvPr id="4" name="Picture 3" descr="A graph with a line&#10;&#10;AI-generated content may be incorrect.">
              <a:extLst>
                <a:ext uri="{FF2B5EF4-FFF2-40B4-BE49-F238E27FC236}">
                  <a16:creationId xmlns:a16="http://schemas.microsoft.com/office/drawing/2014/main" id="{B3883811-0CF0-A9D0-D4C7-30FA9A5E1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221" b="5635"/>
            <a:stretch/>
          </p:blipFill>
          <p:spPr>
            <a:xfrm>
              <a:off x="459932" y="1890675"/>
              <a:ext cx="5491647" cy="356974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E429F15-DD7C-857E-0F09-3E6C59125A0F}"/>
                </a:ext>
              </a:extLst>
            </p:cNvPr>
            <p:cNvSpPr txBox="1"/>
            <p:nvPr/>
          </p:nvSpPr>
          <p:spPr>
            <a:xfrm rot="16200000">
              <a:off x="-2433373" y="3469717"/>
              <a:ext cx="5266856" cy="4454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taken for GFP to reach steady state (hrs)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C3C678-6734-CABF-FEF2-A302C7D0459F}"/>
                </a:ext>
              </a:extLst>
            </p:cNvPr>
            <p:cNvSpPr txBox="1"/>
            <p:nvPr/>
          </p:nvSpPr>
          <p:spPr>
            <a:xfrm>
              <a:off x="782985" y="546041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6C374B-1CA7-CB96-CC96-0C44FF807653}"/>
                </a:ext>
              </a:extLst>
            </p:cNvPr>
            <p:cNvSpPr txBox="1"/>
            <p:nvPr/>
          </p:nvSpPr>
          <p:spPr>
            <a:xfrm>
              <a:off x="501280" y="1270164"/>
              <a:ext cx="54089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time taken for GFP to reach steady state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22F7299-3752-7EC9-71E7-A8BECC115EA2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080892" y="1079357"/>
            <a:chExt cx="5602688" cy="526685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806B35-39C2-F918-42F2-FD55071E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4104" t="665" b="6246"/>
            <a:stretch/>
          </p:blipFill>
          <p:spPr>
            <a:xfrm>
              <a:off x="6496651" y="2068641"/>
              <a:ext cx="5186929" cy="328828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59C0AFA-5F02-BD8C-FE8F-5A73380B412B}"/>
                </a:ext>
              </a:extLst>
            </p:cNvPr>
            <p:cNvSpPr txBox="1"/>
            <p:nvPr/>
          </p:nvSpPr>
          <p:spPr>
            <a:xfrm>
              <a:off x="6080892" y="1319052"/>
              <a:ext cx="5408951" cy="748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dilution interval on the GFP concentration at steady state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64B939A-B430-1BD0-C35F-EDEF3CAE37E1}"/>
                </a:ext>
              </a:extLst>
            </p:cNvPr>
            <p:cNvSpPr txBox="1"/>
            <p:nvPr/>
          </p:nvSpPr>
          <p:spPr>
            <a:xfrm rot="16200000">
              <a:off x="3647527" y="3513496"/>
              <a:ext cx="5266856" cy="398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4AF9F7A-3FD9-5E35-52F3-8DFEE78847D1}"/>
                </a:ext>
              </a:extLst>
            </p:cNvPr>
            <p:cNvSpPr txBox="1"/>
            <p:nvPr/>
          </p:nvSpPr>
          <p:spPr>
            <a:xfrm>
              <a:off x="6952282" y="548683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Dilution interval (mins)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7AEA5A4-23D3-6727-C04F-821EE192C54F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653535" y="1334790"/>
            <a:chExt cx="5311024" cy="4219634"/>
          </a:xfrm>
        </p:grpSpPr>
        <p:pic>
          <p:nvPicPr>
            <p:cNvPr id="7" name="Picture 6" descr="A blue line graph on a white background&#10;&#10;AI-generated content may be incorrect.">
              <a:extLst>
                <a:ext uri="{FF2B5EF4-FFF2-40B4-BE49-F238E27FC236}">
                  <a16:creationId xmlns:a16="http://schemas.microsoft.com/office/drawing/2014/main" id="{630ECFD0-1331-BD2E-2758-F7D6F5D9B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064" b="6119"/>
            <a:stretch/>
          </p:blipFill>
          <p:spPr>
            <a:xfrm>
              <a:off x="1156224" y="1994309"/>
              <a:ext cx="4808335" cy="3136911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E809630-67BB-2E5D-C83F-6DA3BFD9D478}"/>
                </a:ext>
              </a:extLst>
            </p:cNvPr>
            <p:cNvSpPr txBox="1"/>
            <p:nvPr/>
          </p:nvSpPr>
          <p:spPr>
            <a:xfrm>
              <a:off x="838200" y="1334790"/>
              <a:ext cx="501206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the GFP concentration at steady state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8084368-E04F-4CC8-545B-D1FE9A53234D}"/>
                </a:ext>
              </a:extLst>
            </p:cNvPr>
            <p:cNvSpPr txBox="1"/>
            <p:nvPr/>
          </p:nvSpPr>
          <p:spPr>
            <a:xfrm rot="16200000">
              <a:off x="-1071618" y="3249066"/>
              <a:ext cx="38196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at steady state (µM)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D8CD73B-BAAF-F9EC-EA7A-16B805555FEE}"/>
                </a:ext>
              </a:extLst>
            </p:cNvPr>
            <p:cNvSpPr txBox="1"/>
            <p:nvPr/>
          </p:nvSpPr>
          <p:spPr>
            <a:xfrm>
              <a:off x="1468865" y="5154314"/>
              <a:ext cx="40785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73866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510273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466807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83088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73865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510273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466806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83087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73866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510273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466807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83088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374585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374586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54900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91307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277147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64122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3085302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4450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809079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10173152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387927" y="1336703"/>
            <a:ext cx="5660614" cy="4929863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23FDA3E-0A2E-3112-2F21-00248FDE9B71}"/>
              </a:ext>
            </a:extLst>
          </p:cNvPr>
          <p:cNvGrpSpPr/>
          <p:nvPr/>
        </p:nvGrpSpPr>
        <p:grpSpPr>
          <a:xfrm>
            <a:off x="7692995" y="4661129"/>
            <a:ext cx="1649548" cy="1706824"/>
            <a:chOff x="7888264" y="4591050"/>
            <a:chExt cx="1972210" cy="21082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41C385F-6817-D4B5-24B6-FE051BCF27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rcRect/>
            <a:stretch/>
          </p:blipFill>
          <p:spPr>
            <a:xfrm>
              <a:off x="7888264" y="4591050"/>
              <a:ext cx="1972210" cy="21082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/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73BB042D-51EE-C04E-B49C-92CC741AFF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1668" y="5325985"/>
                  <a:ext cx="644769" cy="722290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98396FCC-7BC2-2239-49B6-FDBB5E6D0A21}"/>
              </a:ext>
            </a:extLst>
          </p:cNvPr>
          <p:cNvSpPr txBox="1">
            <a:spLocks/>
          </p:cNvSpPr>
          <p:nvPr/>
        </p:nvSpPr>
        <p:spPr>
          <a:xfrm rot="1431603">
            <a:off x="9526781" y="4389335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Dilution interval</a:t>
            </a:r>
          </a:p>
        </p:txBody>
      </p:sp>
      <p:cxnSp>
        <p:nvCxnSpPr>
          <p:cNvPr id="49" name="Curved Connector 48">
            <a:extLst>
              <a:ext uri="{FF2B5EF4-FFF2-40B4-BE49-F238E27FC236}">
                <a16:creationId xmlns:a16="http://schemas.microsoft.com/office/drawing/2014/main" id="{95242E97-AA24-8E5E-2BE7-8CC347147E89}"/>
              </a:ext>
            </a:extLst>
          </p:cNvPr>
          <p:cNvCxnSpPr>
            <a:stCxn id="47" idx="2"/>
            <a:endCxn id="41" idx="3"/>
          </p:cNvCxnSpPr>
          <p:nvPr/>
        </p:nvCxnSpPr>
        <p:spPr>
          <a:xfrm rot="5400000">
            <a:off x="9621353" y="4645269"/>
            <a:ext cx="604847" cy="1133697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7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5" y="3429000"/>
            <a:ext cx="57949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information about the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the objective function to move to the next iterations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2" y="3429000"/>
            <a:ext cx="590599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 to converge on optimum values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7071813" y="1686732"/>
            <a:ext cx="5090482" cy="401276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420279"/>
            <a:chOff x="696038" y="1118245"/>
            <a:chExt cx="4944905" cy="324909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3" b="2409"/>
            <a:stretch/>
          </p:blipFill>
          <p:spPr>
            <a:xfrm>
              <a:off x="696038" y="1118245"/>
              <a:ext cx="4944905" cy="324909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2391</TotalTime>
  <Words>1362</Words>
  <Application>Microsoft Macintosh PowerPoint</Application>
  <PresentationFormat>Widescreen</PresentationFormat>
  <Paragraphs>251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12</cp:revision>
  <dcterms:created xsi:type="dcterms:W3CDTF">2025-04-21T09:09:23Z</dcterms:created>
  <dcterms:modified xsi:type="dcterms:W3CDTF">2025-05-01T11:41:31Z</dcterms:modified>
</cp:coreProperties>
</file>